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7" r:id="rId3"/>
    <p:sldId id="282" r:id="rId4"/>
    <p:sldId id="283" r:id="rId5"/>
    <p:sldId id="286" r:id="rId6"/>
    <p:sldId id="284" r:id="rId7"/>
    <p:sldId id="285" r:id="rId8"/>
    <p:sldId id="279" r:id="rId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A03"/>
    <a:srgbClr val="A3C1AD"/>
    <a:srgbClr val="88DED4"/>
    <a:srgbClr val="66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6FEB9-C26B-0549-B0D1-91836137E155}" v="13" dt="2019-04-03T13:31:34.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0758" autoAdjust="0"/>
  </p:normalViewPr>
  <p:slideViewPr>
    <p:cSldViewPr>
      <p:cViewPr>
        <p:scale>
          <a:sx n="65" d="100"/>
          <a:sy n="65" d="100"/>
        </p:scale>
        <p:origin x="-135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2B0AE10C-7B4D-4D74-9C03-27F61E239486}" type="datetimeFigureOut">
              <a:rPr lang="en-GB" smtClean="0"/>
              <a:t>04/04/2019</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FF0971B-6862-4E4C-AC00-1F8C1C20F62F}" type="slidenum">
              <a:rPr lang="en-GB" smtClean="0"/>
              <a:t>‹#›</a:t>
            </a:fld>
            <a:endParaRPr lang="en-GB"/>
          </a:p>
        </p:txBody>
      </p:sp>
    </p:spTree>
    <p:extLst>
      <p:ext uri="{BB962C8B-B14F-4D97-AF65-F5344CB8AC3E}">
        <p14:creationId xmlns:p14="http://schemas.microsoft.com/office/powerpoint/2010/main" val="268347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0971B-6862-4E4C-AC00-1F8C1C20F62F}" type="slidenum">
              <a:rPr lang="en-GB" smtClean="0"/>
              <a:t>6</a:t>
            </a:fld>
            <a:endParaRPr lang="en-GB"/>
          </a:p>
        </p:txBody>
      </p:sp>
    </p:spTree>
    <p:extLst>
      <p:ext uri="{BB962C8B-B14F-4D97-AF65-F5344CB8AC3E}">
        <p14:creationId xmlns:p14="http://schemas.microsoft.com/office/powerpoint/2010/main" val="210370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59103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48264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350836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42703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6EBA3-FF6E-427B-AA1C-0AAE57A83E02}"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9613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A6EBA3-FF6E-427B-AA1C-0AAE57A83E02}"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326939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A6EBA3-FF6E-427B-AA1C-0AAE57A83E02}" type="datetimeFigureOut">
              <a:rPr lang="en-GB" smtClean="0"/>
              <a:t>04/04/2019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131264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A6EBA3-FF6E-427B-AA1C-0AAE57A83E02}" type="datetimeFigureOut">
              <a:rPr lang="en-GB" smtClean="0"/>
              <a:t>04/04/2019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45810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EBA3-FF6E-427B-AA1C-0AAE57A83E02}" type="datetimeFigureOut">
              <a:rPr lang="en-GB" smtClean="0"/>
              <a:t>04/04/2019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8965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6EBA3-FF6E-427B-AA1C-0AAE57A83E02}"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376990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6EBA3-FF6E-427B-AA1C-0AAE57A83E02}"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60010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EBA3-FF6E-427B-AA1C-0AAE57A83E02}" type="datetimeFigureOut">
              <a:rPr lang="en-GB" smtClean="0"/>
              <a:t>04/04/2019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D1143-64F5-4BED-B0B3-3EBA919B571F}" type="slidenum">
              <a:rPr lang="en-GB" smtClean="0"/>
              <a:t>‹#›</a:t>
            </a:fld>
            <a:endParaRPr lang="en-GB"/>
          </a:p>
        </p:txBody>
      </p:sp>
    </p:spTree>
    <p:extLst>
      <p:ext uri="{BB962C8B-B14F-4D97-AF65-F5344CB8AC3E}">
        <p14:creationId xmlns:p14="http://schemas.microsoft.com/office/powerpoint/2010/main" val="254690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wendy.blythe.fecra@gmail.com" TargetMode="External"/><Relationship Id="rId2" Type="http://schemas.openxmlformats.org/officeDocument/2006/relationships/hyperlink" Target="http://www.fecra.org.uk/"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4944"/>
            <a:ext cx="9155008" cy="3933056"/>
          </a:xfrm>
          <a:noFill/>
        </p:spPr>
        <p:txBody>
          <a:bodyPr numCol="1">
            <a:normAutofit/>
          </a:bodyPr>
          <a:lstStyle/>
          <a:p>
            <a:pPr lvl="0"/>
            <a:r>
              <a:rPr lang="en-GB" sz="40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A grassroots civic voice</a:t>
            </a:r>
          </a:p>
          <a:p>
            <a:pPr lvl="0"/>
            <a:r>
              <a:rPr lang="en-GB" sz="40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An effective network</a:t>
            </a:r>
          </a:p>
          <a:p>
            <a:pPr lvl="0"/>
            <a:r>
              <a:rPr lang="en-GB" sz="40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Supporting communities</a:t>
            </a:r>
          </a:p>
          <a:p>
            <a:pPr lvl="0"/>
            <a:r>
              <a:rPr lang="en-GB" sz="40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A channel for information</a:t>
            </a:r>
          </a:p>
          <a:p>
            <a:r>
              <a:rPr lang="en-GB" sz="40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A voice of scrutiny</a:t>
            </a:r>
          </a:p>
          <a:p>
            <a:endParaRPr lang="en-GB" sz="6600" dirty="0">
              <a:solidFill>
                <a:schemeClr val="accent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6" y="13513"/>
            <a:ext cx="9144000" cy="262777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855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ea typeface="DengXian" panose="02010600030101010101" pitchFamily="2" charset="-122"/>
                <a:cs typeface="Times New Roman" panose="02020603050405020304" pitchFamily="18" charset="0"/>
              </a:rPr>
              <a:t>Milton Road Landscaping Plans</a:t>
            </a:r>
          </a:p>
        </p:txBody>
      </p:sp>
      <p:pic>
        <p:nvPicPr>
          <p:cNvPr id="5" name="Picture 4" descr="A screenshot of a computer&#10;&#10;Description automatically generated">
            <a:extLst>
              <a:ext uri="{FF2B5EF4-FFF2-40B4-BE49-F238E27FC236}">
                <a16:creationId xmlns="" xmlns:a16="http://schemas.microsoft.com/office/drawing/2014/main" id="{6170BD40-7219-7C42-B08A-9996A6953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88" y="1628800"/>
            <a:ext cx="7918623" cy="5076465"/>
          </a:xfrm>
          <a:prstGeom prst="rect">
            <a:avLst/>
          </a:prstGeom>
        </p:spPr>
      </p:pic>
    </p:spTree>
    <p:extLst>
      <p:ext uri="{BB962C8B-B14F-4D97-AF65-F5344CB8AC3E}">
        <p14:creationId xmlns:p14="http://schemas.microsoft.com/office/powerpoint/2010/main" val="16440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DengXian" panose="02010600030101010101" pitchFamily="2" charset="-122"/>
                <a:cs typeface="Times New Roman" panose="02020603050405020304" pitchFamily="18" charset="0"/>
              </a:rPr>
              <a:t>Arbury Hedge </a:t>
            </a:r>
            <a:r>
              <a:rPr lang="en-GB" dirty="0">
                <a:latin typeface="Times New Roman" panose="02020603050405020304" pitchFamily="18" charset="0"/>
                <a:ea typeface="DengXian" panose="02010600030101010101" pitchFamily="2" charset="-122"/>
                <a:cs typeface="Times New Roman" panose="02020603050405020304" pitchFamily="18" charset="0"/>
              </a:rPr>
              <a:t/>
            </a:r>
            <a:br>
              <a:rPr lang="en-GB" dirty="0">
                <a:latin typeface="Times New Roman" panose="02020603050405020304" pitchFamily="18" charset="0"/>
                <a:ea typeface="DengXian" panose="02010600030101010101" pitchFamily="2" charset="-122"/>
                <a:cs typeface="Times New Roman" panose="02020603050405020304" pitchFamily="18" charset="0"/>
              </a:rPr>
            </a:br>
            <a:r>
              <a:rPr lang="en-GB" dirty="0">
                <a:latin typeface="Times New Roman" panose="02020603050405020304" pitchFamily="18" charset="0"/>
                <a:ea typeface="DengXian" panose="02010600030101010101" pitchFamily="2" charset="-122"/>
                <a:cs typeface="Times New Roman" panose="02020603050405020304" pitchFamily="18" charset="0"/>
              </a:rPr>
              <a:t>Taking a Stand</a:t>
            </a:r>
          </a:p>
        </p:txBody>
      </p:sp>
      <p:pic>
        <p:nvPicPr>
          <p:cNvPr id="4" name="Content Placeholder 3" descr="https://brightcove04pmdo-a.akamaihd.net/4221396001/4221396001_5977595660001_5977590135001-vs.jpg?pubId=4221396001&amp;videoId=597759013500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066" y="1988840"/>
            <a:ext cx="7995867" cy="4137323"/>
          </a:xfrm>
          <a:prstGeom prst="rect">
            <a:avLst/>
          </a:prstGeom>
          <a:noFill/>
          <a:ln>
            <a:noFill/>
          </a:ln>
        </p:spPr>
      </p:pic>
    </p:spTree>
    <p:extLst>
      <p:ext uri="{BB962C8B-B14F-4D97-AF65-F5344CB8AC3E}">
        <p14:creationId xmlns:p14="http://schemas.microsoft.com/office/powerpoint/2010/main" val="99527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 parked on the side of a road&#10;&#10;Description automatically generated">
            <a:extLst>
              <a:ext uri="{FF2B5EF4-FFF2-40B4-BE49-F238E27FC236}">
                <a16:creationId xmlns="" xmlns:a16="http://schemas.microsoft.com/office/drawing/2014/main" id="{8E48A3E4-E9F5-7B4F-AF6E-3A698A0DEA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36"/>
          <a:stretch/>
        </p:blipFill>
        <p:spPr>
          <a:xfrm>
            <a:off x="464116" y="1751432"/>
            <a:ext cx="8284321" cy="4824535"/>
          </a:xfrm>
          <a:prstGeom prst="rect">
            <a:avLst/>
          </a:prstGeom>
        </p:spPr>
      </p:pic>
      <p:sp>
        <p:nvSpPr>
          <p:cNvPr id="4" name="Title 3">
            <a:extLst>
              <a:ext uri="{FF2B5EF4-FFF2-40B4-BE49-F238E27FC236}">
                <a16:creationId xmlns="" xmlns:a16="http://schemas.microsoft.com/office/drawing/2014/main" id="{058A787C-FCC4-B548-A71E-FFC2D59CCC1E}"/>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Hooper Street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Chestnut trees saved! </a:t>
            </a:r>
          </a:p>
        </p:txBody>
      </p:sp>
    </p:spTree>
    <p:extLst>
      <p:ext uri="{BB962C8B-B14F-4D97-AF65-F5344CB8AC3E}">
        <p14:creationId xmlns:p14="http://schemas.microsoft.com/office/powerpoint/2010/main" val="14315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GB" b="1" dirty="0">
                <a:latin typeface="Times New Roman" panose="02020603050405020304" pitchFamily="18" charset="0"/>
                <a:ea typeface="DengXian" panose="02010600030101010101" pitchFamily="2" charset="-122"/>
                <a:cs typeface="Times New Roman" panose="02020603050405020304" pitchFamily="18" charset="0"/>
              </a:rPr>
              <a:t>Grantchester Meadows </a:t>
            </a:r>
            <a:br>
              <a:rPr lang="en-GB" b="1" dirty="0">
                <a:latin typeface="Times New Roman" panose="02020603050405020304" pitchFamily="18" charset="0"/>
                <a:ea typeface="DengXian" panose="02010600030101010101" pitchFamily="2" charset="-122"/>
                <a:cs typeface="Times New Roman" panose="02020603050405020304" pitchFamily="18" charset="0"/>
              </a:rPr>
            </a:br>
            <a:r>
              <a:rPr lang="en-GB" dirty="0">
                <a:latin typeface="Times New Roman" panose="02020603050405020304" pitchFamily="18" charset="0"/>
                <a:ea typeface="DengXian" panose="02010600030101010101" pitchFamily="2" charset="-122"/>
                <a:cs typeface="Times New Roman" panose="02020603050405020304" pitchFamily="18" charset="0"/>
              </a:rPr>
              <a:t>Replacement planting</a:t>
            </a:r>
          </a:p>
        </p:txBody>
      </p:sp>
      <p:pic>
        <p:nvPicPr>
          <p:cNvPr id="4" name="Picture 3">
            <a:extLst>
              <a:ext uri="{FF2B5EF4-FFF2-40B4-BE49-F238E27FC236}">
                <a16:creationId xmlns="" xmlns:a16="http://schemas.microsoft.com/office/drawing/2014/main" id="{4121C3E4-C846-4148-A571-9888DE8762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032448" cy="4468097"/>
          </a:xfrm>
          <a:prstGeom prst="rect">
            <a:avLst/>
          </a:prstGeom>
          <a:noFill/>
          <a:ln>
            <a:noFill/>
          </a:ln>
        </p:spPr>
      </p:pic>
      <p:sp>
        <p:nvSpPr>
          <p:cNvPr id="5" name="Content Placeholder 2">
            <a:extLst>
              <a:ext uri="{FF2B5EF4-FFF2-40B4-BE49-F238E27FC236}">
                <a16:creationId xmlns="" xmlns:a16="http://schemas.microsoft.com/office/drawing/2014/main" id="{517C62BC-5FDB-4647-9E85-5F2E914148CD}"/>
              </a:ext>
            </a:extLst>
          </p:cNvPr>
          <p:cNvSpPr>
            <a:spLocks noGrp="1"/>
          </p:cNvSpPr>
          <p:nvPr>
            <p:ph idx="1"/>
          </p:nvPr>
        </p:nvSpPr>
        <p:spPr>
          <a:xfrm>
            <a:off x="4736567" y="1700808"/>
            <a:ext cx="4032449" cy="4440026"/>
          </a:xfrm>
        </p:spPr>
        <p:txBody>
          <a:bodyPr/>
          <a:lstStyle/>
          <a:p>
            <a:pPr marL="0" indent="0">
              <a:buNone/>
            </a:pPr>
            <a:endParaRPr lang="en-GB" dirty="0">
              <a:latin typeface="DengXian" panose="02010600030101010101" pitchFamily="2" charset="-122"/>
              <a:ea typeface="DengXian" panose="02010600030101010101" pitchFamily="2" charset="-122"/>
            </a:endParaRPr>
          </a:p>
          <a:p>
            <a:pPr marL="0" indent="0">
              <a:buNone/>
            </a:pPr>
            <a:r>
              <a:rPr lang="en-GB" dirty="0">
                <a:latin typeface="Times New Roman" panose="02020603050405020304" pitchFamily="18" charset="0"/>
                <a:ea typeface="DengXian" panose="02010600030101010101" pitchFamily="2" charset="-122"/>
                <a:cs typeface="Times New Roman" panose="02020603050405020304" pitchFamily="18" charset="0"/>
              </a:rPr>
              <a:t>Residents were able to achieve a good outcome for the Grantchester footpath</a:t>
            </a:r>
          </a:p>
        </p:txBody>
      </p:sp>
    </p:spTree>
    <p:extLst>
      <p:ext uri="{BB962C8B-B14F-4D97-AF65-F5344CB8AC3E}">
        <p14:creationId xmlns:p14="http://schemas.microsoft.com/office/powerpoint/2010/main" val="225410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 xmlns:a16="http://schemas.microsoft.com/office/drawing/2014/main" id="{D3829246-36AC-B34A-9E04-31D72C075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27" y="1121599"/>
            <a:ext cx="3869323" cy="5478898"/>
          </a:xfrm>
          <a:prstGeom prst="rect">
            <a:avLst/>
          </a:prstGeom>
        </p:spPr>
      </p:pic>
      <p:sp>
        <p:nvSpPr>
          <p:cNvPr id="13" name="Title 1">
            <a:extLst>
              <a:ext uri="{FF2B5EF4-FFF2-40B4-BE49-F238E27FC236}">
                <a16:creationId xmlns="" xmlns:a16="http://schemas.microsoft.com/office/drawing/2014/main" id="{D05BD712-B6C1-704B-A089-8786497840C9}"/>
              </a:ext>
            </a:extLst>
          </p:cNvPr>
          <p:cNvSpPr>
            <a:spLocks noGrp="1"/>
          </p:cNvSpPr>
          <p:nvPr>
            <p:ph type="title"/>
          </p:nvPr>
        </p:nvSpPr>
        <p:spPr>
          <a:xfrm>
            <a:off x="323528" y="38334"/>
            <a:ext cx="8640959" cy="1083265"/>
          </a:xfrm>
        </p:spPr>
        <p:txBody>
          <a:bodyPr>
            <a:normAutofit/>
          </a:bodyPr>
          <a:lstStyle/>
          <a:p>
            <a:r>
              <a:rPr lang="en-GB" b="1" dirty="0">
                <a:latin typeface="Times New Roman" panose="02020603050405020304" pitchFamily="18" charset="0"/>
                <a:ea typeface="DengXian" panose="02010600030101010101" pitchFamily="2" charset="-122"/>
                <a:cs typeface="Times New Roman" panose="02020603050405020304" pitchFamily="18" charset="0"/>
              </a:rPr>
              <a:t>Biodiversity</a:t>
            </a:r>
            <a:r>
              <a:rPr lang="en-GB" b="1" dirty="0">
                <a:latin typeface="DengXian" panose="02010600030101010101" pitchFamily="2" charset="-122"/>
                <a:ea typeface="DengXian" panose="02010600030101010101" pitchFamily="2" charset="-122"/>
              </a:rPr>
              <a:t> </a:t>
            </a:r>
          </a:p>
        </p:txBody>
      </p:sp>
      <p:sp>
        <p:nvSpPr>
          <p:cNvPr id="5" name="Content Placeholder 2">
            <a:extLst>
              <a:ext uri="{FF2B5EF4-FFF2-40B4-BE49-F238E27FC236}">
                <a16:creationId xmlns="" xmlns:a16="http://schemas.microsoft.com/office/drawing/2014/main" id="{4430E7C0-02B5-8B4E-8A48-F248758255D8}"/>
              </a:ext>
            </a:extLst>
          </p:cNvPr>
          <p:cNvSpPr>
            <a:spLocks noGrp="1"/>
          </p:cNvSpPr>
          <p:nvPr>
            <p:ph idx="1"/>
          </p:nvPr>
        </p:nvSpPr>
        <p:spPr>
          <a:xfrm>
            <a:off x="4630651" y="1268760"/>
            <a:ext cx="4117813" cy="3381777"/>
          </a:xfrm>
        </p:spPr>
        <p:txBody>
          <a:bodyPr/>
          <a:lstStyle/>
          <a:p>
            <a:pPr marL="0" indent="0">
              <a:buNone/>
            </a:pPr>
            <a:endParaRPr lang="en-GB" dirty="0">
              <a:latin typeface="DengXian" panose="02010600030101010101" pitchFamily="2" charset="-122"/>
              <a:ea typeface="DengXian" panose="02010600030101010101" pitchFamily="2" charset="-122"/>
            </a:endParaRPr>
          </a:p>
          <a:p>
            <a:pPr marL="0" indent="0">
              <a:buNone/>
            </a:pPr>
            <a:r>
              <a:rPr lang="en-GB" dirty="0">
                <a:latin typeface="Times New Roman" panose="02020603050405020304" pitchFamily="18" charset="0"/>
                <a:ea typeface="DengXian" panose="02010600030101010101" pitchFamily="2" charset="-122"/>
                <a:cs typeface="Times New Roman" panose="02020603050405020304" pitchFamily="18" charset="0"/>
              </a:rPr>
              <a:t>West Cambridge residents have set up the Friends of Paradise Nature Reserve</a:t>
            </a:r>
          </a:p>
        </p:txBody>
      </p:sp>
    </p:spTree>
    <p:extLst>
      <p:ext uri="{BB962C8B-B14F-4D97-AF65-F5344CB8AC3E}">
        <p14:creationId xmlns:p14="http://schemas.microsoft.com/office/powerpoint/2010/main" val="361342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DengXian" panose="02010600030101010101" pitchFamily="2" charset="-122"/>
                <a:cs typeface="Times New Roman" panose="02020603050405020304" pitchFamily="18" charset="0"/>
              </a:rPr>
              <a:t>Cambridge school children are taking the lead</a:t>
            </a:r>
          </a:p>
        </p:txBody>
      </p:sp>
      <p:pic>
        <p:nvPicPr>
          <p:cNvPr id="4" name="Content Placeholder 3" descr="C:\Users\Wendy Knowles\AppData\Local\Temp\IMG_8719.JPG"/>
          <p:cNvPicPr>
            <a:picLocks noGrp="1"/>
          </p:cNvPicPr>
          <p:nvPr>
            <p:ph idx="1"/>
          </p:nvPr>
        </p:nvPicPr>
        <p:blipFill rotWithShape="1">
          <a:blip r:embed="rId2">
            <a:extLst>
              <a:ext uri="{28A0092B-C50C-407E-A947-70E740481C1C}">
                <a14:useLocalDpi xmlns:a14="http://schemas.microsoft.com/office/drawing/2010/main" val="0"/>
              </a:ext>
            </a:extLst>
          </a:blip>
          <a:srcRect r="16150"/>
          <a:stretch/>
        </p:blipFill>
        <p:spPr bwMode="auto">
          <a:xfrm rot="5400000">
            <a:off x="5261260" y="1626237"/>
            <a:ext cx="3528394" cy="3909119"/>
          </a:xfrm>
          <a:prstGeom prst="rect">
            <a:avLst/>
          </a:prstGeom>
          <a:noFill/>
          <a:ln>
            <a:noFill/>
          </a:ln>
        </p:spPr>
      </p:pic>
      <p:pic>
        <p:nvPicPr>
          <p:cNvPr id="6" name="Picture 5" descr="A close up of text on a white background&#10;&#10;Description automatically generated">
            <a:extLst>
              <a:ext uri="{FF2B5EF4-FFF2-40B4-BE49-F238E27FC236}">
                <a16:creationId xmlns="" xmlns:a16="http://schemas.microsoft.com/office/drawing/2014/main" id="{6CE3DD5E-5558-EC47-BBF5-CAE8B269F5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13"/>
          <a:stretch/>
        </p:blipFill>
        <p:spPr>
          <a:xfrm>
            <a:off x="107503" y="1603008"/>
            <a:ext cx="4963395" cy="3955578"/>
          </a:xfrm>
          <a:prstGeom prst="rect">
            <a:avLst/>
          </a:prstGeom>
        </p:spPr>
      </p:pic>
    </p:spTree>
    <p:extLst>
      <p:ext uri="{BB962C8B-B14F-4D97-AF65-F5344CB8AC3E}">
        <p14:creationId xmlns:p14="http://schemas.microsoft.com/office/powerpoint/2010/main" val="83936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105FC-15B0-4248-9D09-B26F8CFD0B24}"/>
              </a:ext>
            </a:extLst>
          </p:cNvPr>
          <p:cNvSpPr>
            <a:spLocks noGrp="1"/>
          </p:cNvSpPr>
          <p:nvPr>
            <p:ph type="title"/>
          </p:nvPr>
        </p:nvSpPr>
        <p:spPr>
          <a:xfrm>
            <a:off x="457200" y="274638"/>
            <a:ext cx="8229600" cy="1426170"/>
          </a:xfrm>
        </p:spPr>
        <p:txBody>
          <a:bodyPr>
            <a:noAutofit/>
          </a:bodyPr>
          <a:lstStyle/>
          <a:p>
            <a:pPr>
              <a:lnSpc>
                <a:spcPct val="150000"/>
              </a:lnSpc>
            </a:pP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t/>
            </a:r>
            <a:br>
              <a:rPr lang="en-GB" sz="2400" dirty="0"/>
            </a:b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u="sng" dirty="0">
                <a:latin typeface="Times New Roman" panose="02020603050405020304" pitchFamily="18" charset="0"/>
                <a:cs typeface="Times New Roman" panose="02020603050405020304" pitchFamily="18" charset="0"/>
                <a:hlinkClick r:id="rId2"/>
              </a:rPr>
              <a:t>www.fecra.org.uk</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DengXian" panose="02010600030101010101" pitchFamily="2" charset="-122"/>
                <a:cs typeface="Times New Roman" panose="02020603050405020304" pitchFamily="18" charset="0"/>
              </a:rPr>
              <a:t>View filmed meetings on the </a:t>
            </a:r>
            <a:r>
              <a:rPr lang="en-GB" sz="2400" dirty="0" err="1">
                <a:latin typeface="Times New Roman" panose="02020603050405020304" pitchFamily="18" charset="0"/>
                <a:ea typeface="DengXian" panose="02010600030101010101" pitchFamily="2" charset="-122"/>
                <a:cs typeface="Times New Roman" panose="02020603050405020304" pitchFamily="18" charset="0"/>
              </a:rPr>
              <a:t>FeCRA</a:t>
            </a:r>
            <a:r>
              <a:rPr lang="en-GB" sz="2400" dirty="0">
                <a:latin typeface="Times New Roman" panose="02020603050405020304" pitchFamily="18" charset="0"/>
                <a:ea typeface="DengXian" panose="02010600030101010101" pitchFamily="2" charset="-122"/>
                <a:cs typeface="Times New Roman" panose="02020603050405020304" pitchFamily="18" charset="0"/>
              </a:rPr>
              <a:t> YouTube channel</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Sign up as an individual to the </a:t>
            </a:r>
            <a:r>
              <a:rPr lang="en-GB" sz="2400" dirty="0" err="1">
                <a:latin typeface="Times New Roman" panose="02020603050405020304" pitchFamily="18" charset="0"/>
                <a:ea typeface="DengXian" panose="02010600030101010101" pitchFamily="2" charset="-122"/>
                <a:cs typeface="Times New Roman" panose="02020603050405020304" pitchFamily="18" charset="0"/>
              </a:rPr>
              <a:t>FeCRA</a:t>
            </a:r>
            <a:r>
              <a:rPr lang="en-GB" sz="2400" dirty="0">
                <a:latin typeface="Times New Roman" panose="02020603050405020304" pitchFamily="18" charset="0"/>
                <a:ea typeface="DengXian" panose="02010600030101010101" pitchFamily="2" charset="-122"/>
                <a:cs typeface="Times New Roman" panose="02020603050405020304" pitchFamily="18" charset="0"/>
              </a:rPr>
              <a:t> Mailing List</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Join your Residents’ Association</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With </a:t>
            </a:r>
            <a:r>
              <a:rPr lang="en-GB" sz="2400" dirty="0" err="1">
                <a:latin typeface="Times New Roman" panose="02020603050405020304" pitchFamily="18" charset="0"/>
                <a:ea typeface="DengXian" panose="02010600030101010101" pitchFamily="2" charset="-122"/>
                <a:cs typeface="Times New Roman" panose="02020603050405020304" pitchFamily="18" charset="0"/>
              </a:rPr>
              <a:t>FeCRA</a:t>
            </a:r>
            <a:r>
              <a:rPr lang="en-GB" sz="2400" dirty="0">
                <a:latin typeface="Times New Roman" panose="02020603050405020304" pitchFamily="18" charset="0"/>
                <a:ea typeface="DengXian" panose="02010600030101010101" pitchFamily="2" charset="-122"/>
                <a:cs typeface="Times New Roman" panose="02020603050405020304" pitchFamily="18" charset="0"/>
              </a:rPr>
              <a:t> support, consider starting an RA  </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Support filming and meetings by donating generously</a:t>
            </a:r>
            <a:r>
              <a:rPr lang="en-GB" sz="2400" dirty="0">
                <a:latin typeface="DengXian" panose="02010600030101010101" pitchFamily="2" charset="-122"/>
                <a:ea typeface="DengXian" panose="02010600030101010101" pitchFamily="2" charset="-122"/>
                <a:cs typeface="Times New Roman" panose="02020603050405020304" pitchFamily="18" charset="0"/>
              </a:rPr>
              <a:t/>
            </a:r>
            <a:br>
              <a:rPr lang="en-GB" sz="2400" dirty="0">
                <a:latin typeface="DengXian" panose="02010600030101010101" pitchFamily="2" charset="-122"/>
                <a:ea typeface="DengXian" panose="02010600030101010101" pitchFamily="2" charset="-122"/>
                <a:cs typeface="Times New Roman" panose="02020603050405020304" pitchFamily="18" charset="0"/>
              </a:rPr>
            </a:br>
            <a:r>
              <a:rPr lang="en-GB" sz="2400" dirty="0">
                <a:latin typeface="DengXian" panose="02010600030101010101" pitchFamily="2" charset="-122"/>
                <a:ea typeface="DengXian" panose="02010600030101010101" pitchFamily="2" charset="-122"/>
                <a:cs typeface="Times New Roman" panose="02020603050405020304" pitchFamily="18" charset="0"/>
              </a:rPr>
              <a:t>		</a:t>
            </a:r>
            <a:r>
              <a:rPr lang="en-GB" sz="2400" dirty="0">
                <a:latin typeface="Times New Roman" panose="02020603050405020304" pitchFamily="18" charset="0"/>
                <a:ea typeface="DengXian" panose="02010600030101010101" pitchFamily="2" charset="-122"/>
                <a:cs typeface="Times New Roman" panose="02020603050405020304" pitchFamily="18" charset="0"/>
              </a:rPr>
              <a:t>THANK YOU!</a:t>
            </a:r>
            <a:r>
              <a:rPr lang="en-GB" sz="2400" dirty="0">
                <a:latin typeface="DengXian" panose="02010600030101010101" pitchFamily="2" charset="-122"/>
                <a:ea typeface="DengXian" panose="02010600030101010101" pitchFamily="2" charset="-122"/>
                <a:cs typeface="Times New Roman" panose="02020603050405020304" pitchFamily="18" charset="0"/>
              </a:rPr>
              <a:t>		</a:t>
            </a:r>
            <a:br>
              <a:rPr lang="en-GB" sz="2400" dirty="0">
                <a:latin typeface="DengXian" panose="02010600030101010101" pitchFamily="2" charset="-122"/>
                <a:ea typeface="DengXian" panose="02010600030101010101" pitchFamily="2" charset="-122"/>
                <a:cs typeface="Times New Roman" panose="02020603050405020304" pitchFamily="18" charset="0"/>
              </a:rPr>
            </a:br>
            <a:r>
              <a:rPr lang="en-GB" sz="2400" u="sng" dirty="0">
                <a:latin typeface="Times New Roman" panose="02020603050405020304" pitchFamily="18" charset="0"/>
                <a:cs typeface="Times New Roman" panose="02020603050405020304" pitchFamily="18" charset="0"/>
                <a:hlinkClick r:id="rId3"/>
              </a:rPr>
              <a:t>wendy.blythe.fecra@gmail.com</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 xmlns:a16="http://schemas.microsoft.com/office/drawing/2014/main" id="{6E8D4F37-BEC5-6B46-A2CC-FF75E8D48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6" y="13513"/>
            <a:ext cx="9144000" cy="262777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0277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2691</TotalTime>
  <Words>60</Words>
  <Application>Microsoft Office PowerPoint</Application>
  <PresentationFormat>On-screen Show (4:3)</PresentationFormat>
  <Paragraphs>17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Milton Road Landscaping Plans</vt:lpstr>
      <vt:lpstr>Arbury Hedge  Taking a Stand</vt:lpstr>
      <vt:lpstr>Hooper Street Chestnut trees saved! </vt:lpstr>
      <vt:lpstr>Grantchester Meadows  Replacement planting</vt:lpstr>
      <vt:lpstr>Biodiversity </vt:lpstr>
      <vt:lpstr>Cambridge school children are taking the lead</vt:lpstr>
      <vt:lpstr>             www.fecra.org.uk  View filmed meetings on the FeCRA YouTube channel  Sign up as an individual to the FeCRA Mailing List  Join your Residents’ Association   With FeCRA support, consider starting an RA    Support filming and meetings by donating generously   THANK YOU!   wendy.blythe.fecra@gmail.com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Knowles</dc:creator>
  <cp:lastModifiedBy>Wendy Knowles</cp:lastModifiedBy>
  <cp:revision>144</cp:revision>
  <cp:lastPrinted>2017-03-19T10:47:17Z</cp:lastPrinted>
  <dcterms:created xsi:type="dcterms:W3CDTF">2017-03-17T11:30:41Z</dcterms:created>
  <dcterms:modified xsi:type="dcterms:W3CDTF">2019-04-04T10:10:51Z</dcterms:modified>
</cp:coreProperties>
</file>